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Default Extension="gif" ContentType="image/gif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429" r:id="rId3"/>
    <p:sldId id="436" r:id="rId4"/>
    <p:sldId id="437" r:id="rId5"/>
    <p:sldId id="438" r:id="rId6"/>
    <p:sldId id="439" r:id="rId7"/>
    <p:sldId id="435" r:id="rId8"/>
    <p:sldId id="415" r:id="rId9"/>
    <p:sldId id="430" r:id="rId10"/>
    <p:sldId id="416" r:id="rId11"/>
    <p:sldId id="417" r:id="rId12"/>
    <p:sldId id="418" r:id="rId13"/>
    <p:sldId id="431" r:id="rId14"/>
    <p:sldId id="419" r:id="rId15"/>
    <p:sldId id="420" r:id="rId16"/>
    <p:sldId id="432" r:id="rId17"/>
    <p:sldId id="421" r:id="rId18"/>
    <p:sldId id="433" r:id="rId19"/>
    <p:sldId id="422" r:id="rId20"/>
    <p:sldId id="424" r:id="rId21"/>
    <p:sldId id="425" r:id="rId22"/>
    <p:sldId id="427" r:id="rId23"/>
    <p:sldId id="428" r:id="rId24"/>
    <p:sldId id="434" r:id="rId25"/>
    <p:sldId id="270" r:id="rId26"/>
  </p:sldIdLst>
  <p:sldSz cx="9144000" cy="5143500" type="screen16x9"/>
  <p:notesSz cx="6858000" cy="9144000"/>
  <p:embeddedFontLs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Century Gothic" pitchFamily="34" charset="0"/>
      <p:regular r:id="rId32"/>
      <p:bold r:id="rId33"/>
      <p:italic r:id="rId34"/>
      <p:boldItalic r:id="rId35"/>
    </p:embeddedFont>
    <p:embeddedFont>
      <p:font typeface="Arial Narrow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-1234" y="-39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10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 err="1" smtClean="0">
                <a:solidFill>
                  <a:srgbClr val="FF0000"/>
                </a:solidFill>
              </a:rPr>
              <a:t>DATASETs</a:t>
            </a:r>
            <a:endParaRPr lang="pt-BR" sz="4000" b="1" dirty="0" smtClean="0">
              <a:solidFill>
                <a:srgbClr val="FF0000"/>
              </a:solidFill>
            </a:endParaRP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 smtClean="0">
                <a:solidFill>
                  <a:srgbClr val="FF0000"/>
                </a:solidFill>
              </a:rPr>
              <a:t>Teoria</a:t>
            </a:r>
            <a:r>
              <a:rPr lang="en-US" sz="4000" dirty="0" smtClean="0">
                <a:solidFill>
                  <a:srgbClr val="FF0000"/>
                </a:solidFill>
              </a:rPr>
              <a:t> e </a:t>
            </a:r>
            <a:r>
              <a:rPr lang="en-US" sz="4000" dirty="0" err="1" smtClean="0">
                <a:solidFill>
                  <a:srgbClr val="FF0000"/>
                </a:solidFill>
              </a:rPr>
              <a:t>Prática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 smtClean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https://stanford.edu/~shervine/l/pt/teaching/cs-229/dicas-aprendizado-nao-supervisionado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 smtClean="0"/>
              <a:t>Os </a:t>
            </a:r>
            <a:r>
              <a:rPr lang="pt-BR" sz="1600" b="1" dirty="0" smtClean="0"/>
              <a:t>algoritmos</a:t>
            </a:r>
            <a:r>
              <a:rPr lang="pt-BR" sz="1600" dirty="0" smtClean="0"/>
              <a:t> de aprendizagem </a:t>
            </a:r>
            <a:r>
              <a:rPr lang="pt-BR" sz="1600" b="1" dirty="0" smtClean="0"/>
              <a:t>supervisionada</a:t>
            </a:r>
            <a:r>
              <a:rPr lang="pt-BR" sz="1600" dirty="0" smtClean="0"/>
              <a:t> relacionam uma saída com uma entrada com base em dados rotulados. Neste caso, o usuário alimenta ao </a:t>
            </a:r>
            <a:r>
              <a:rPr lang="pt-BR" sz="1600" b="1" dirty="0" smtClean="0"/>
              <a:t>algoritmo</a:t>
            </a:r>
            <a:r>
              <a:rPr lang="pt-BR" sz="1600" dirty="0" smtClean="0"/>
              <a:t> pares de entradas e saídas conhecidos.</a:t>
            </a:r>
            <a:endParaRPr lang="pt-B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</a:t>
            </a:r>
            <a:r>
              <a:rPr lang="en-US" sz="5500" b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entre RNA e SVM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Na prática não há muita diferença... O principal fator é o modo de estabelecer o </a:t>
            </a:r>
            <a:r>
              <a:rPr lang="pt-BR" b="1" dirty="0" smtClean="0"/>
              <a:t>hiperplano</a:t>
            </a:r>
            <a:r>
              <a:rPr lang="pt-BR" dirty="0" smtClean="0"/>
              <a:t>. </a:t>
            </a:r>
          </a:p>
          <a:p>
            <a:endParaRPr lang="pt-BR" dirty="0" smtClean="0"/>
          </a:p>
          <a:p>
            <a:r>
              <a:rPr lang="pt-BR" b="1" dirty="0" smtClean="0"/>
              <a:t>SVM</a:t>
            </a:r>
            <a:r>
              <a:rPr lang="pt-BR" dirty="0" smtClean="0"/>
              <a:t> buscando a otimização das margens e a </a:t>
            </a:r>
            <a:r>
              <a:rPr lang="pt-BR" b="1" dirty="0" smtClean="0"/>
              <a:t>RNA</a:t>
            </a:r>
            <a:r>
              <a:rPr lang="pt-BR" dirty="0" smtClean="0"/>
              <a:t> buscando o mínimo global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          SVM			         RNA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SVM</a:t>
            </a:r>
            <a:r>
              <a:rPr lang="pt-BR" dirty="0" smtClean="0"/>
              <a:t> buscando a otimização das margens e a </a:t>
            </a:r>
            <a:r>
              <a:rPr lang="pt-BR" b="1" dirty="0" smtClean="0"/>
              <a:t>RNA</a:t>
            </a:r>
            <a:r>
              <a:rPr lang="pt-BR" dirty="0" smtClean="0"/>
              <a:t> buscando o mínimo global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          SVM			         RNA</a:t>
            </a:r>
            <a:endParaRPr lang="pt-BR" b="1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</a:t>
            </a:r>
            <a:r>
              <a:rPr lang="en-US" sz="5500" b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</a:t>
            </a:r>
            <a:r>
              <a:rPr lang="en-US" sz="5500" b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“</a:t>
            </a: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Vetores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”?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16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smtClean="0"/>
              <a:t>Os </a:t>
            </a:r>
            <a:r>
              <a:rPr lang="pt-BR" b="1" dirty="0" smtClean="0"/>
              <a:t>“Vetores de suporte” </a:t>
            </a:r>
            <a:r>
              <a:rPr lang="pt-BR" dirty="0" smtClean="0"/>
              <a:t>são simplesmente as coordenadas da observação</a:t>
            </a:r>
          </a:p>
          <a:p>
            <a:pPr algn="r"/>
            <a:r>
              <a:rPr lang="pt-BR" dirty="0" smtClean="0"/>
              <a:t>individual. Uma </a:t>
            </a:r>
            <a:r>
              <a:rPr lang="pt-BR" b="1" dirty="0" smtClean="0"/>
              <a:t>SVM</a:t>
            </a:r>
            <a:r>
              <a:rPr lang="pt-BR" dirty="0" smtClean="0"/>
              <a:t> é uma fronteira que melhor realiza as duas</a:t>
            </a:r>
          </a:p>
          <a:p>
            <a:pPr algn="r"/>
            <a:r>
              <a:rPr lang="pt-BR" dirty="0" smtClean="0"/>
              <a:t>classes (hiperplano / linha).</a:t>
            </a:r>
            <a:endParaRPr lang="pt-BR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Desenvolvimento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Desenvolvendo a hipótese: Aqui, temos três hiperplanos (A, B e C). </a:t>
            </a:r>
            <a:r>
              <a:rPr lang="pt-BR" dirty="0" smtClean="0"/>
              <a:t>Mas qual o hiperplano certo para classificar estrela e círculo?</a:t>
            </a:r>
            <a:endParaRPr lang="pt-BR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</a:t>
            </a: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um Dataset?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27652" name="Picture 4" descr="GitHub - yuanyangxin/Dogs-vs.-Cats-Redux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91840" y="1947880"/>
            <a:ext cx="4739639" cy="32870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Aqui, temos três </a:t>
            </a:r>
            <a:r>
              <a:rPr lang="pt-BR" b="1" dirty="0" smtClean="0"/>
              <a:t>hiperplanos (A, B e C) </a:t>
            </a:r>
            <a:r>
              <a:rPr lang="pt-BR" dirty="0" smtClean="0"/>
              <a:t>e todos estão dividindo bem as classes.</a:t>
            </a:r>
          </a:p>
          <a:p>
            <a:r>
              <a:rPr lang="pt-BR" dirty="0" smtClean="0"/>
              <a:t>Agora, como podemos identificar o hiperplano certo?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Maximizar</a:t>
            </a:r>
            <a:r>
              <a:rPr lang="pt-BR" dirty="0" smtClean="0"/>
              <a:t> as distâncias entre o ponto de dados mais próximo (de qualquer</a:t>
            </a:r>
          </a:p>
          <a:p>
            <a:r>
              <a:rPr lang="pt-BR" dirty="0" smtClean="0"/>
              <a:t>classe) e o hiperplano nos ajudará a decidir o hiperplano correto.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14134" y="1384718"/>
            <a:ext cx="4203787" cy="3012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Neste caso, o melhor hiperplano é o B ( já que ele tem uma margem maior em</a:t>
            </a:r>
          </a:p>
          <a:p>
            <a:r>
              <a:rPr lang="pt-BR" dirty="0" smtClean="0"/>
              <a:t>comparação a </a:t>
            </a:r>
            <a:r>
              <a:rPr lang="pt-BR" dirty="0" err="1" smtClean="0"/>
              <a:t>A</a:t>
            </a:r>
            <a:r>
              <a:rPr lang="pt-BR" dirty="0" smtClean="0"/>
              <a:t>)?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6440" y="1637349"/>
            <a:ext cx="4243388" cy="2776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22" name="Seta para baixo 21"/>
          <p:cNvSpPr/>
          <p:nvPr/>
        </p:nvSpPr>
        <p:spPr>
          <a:xfrm>
            <a:off x="4495800" y="1470660"/>
            <a:ext cx="297180" cy="76962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Existem caso onde não é </a:t>
            </a:r>
            <a:r>
              <a:rPr lang="pt-BR" dirty="0" err="1" smtClean="0"/>
              <a:t>possivel</a:t>
            </a:r>
            <a:r>
              <a:rPr lang="pt-BR" dirty="0" smtClean="0"/>
              <a:t> separar as duas classes usando uma linha reta,</a:t>
            </a:r>
          </a:p>
          <a:p>
            <a:r>
              <a:rPr lang="pt-BR" dirty="0" smtClean="0"/>
              <a:t>pois uma das classes está no território de outra (</a:t>
            </a:r>
            <a:r>
              <a:rPr lang="pt-BR" b="1" dirty="0" err="1" smtClean="0"/>
              <a:t>outlier</a:t>
            </a:r>
            <a:r>
              <a:rPr lang="pt-BR" b="1" dirty="0" smtClean="0"/>
              <a:t>).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35990" y="1650365"/>
            <a:ext cx="6508750" cy="2166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Retângulo 19"/>
          <p:cNvSpPr/>
          <p:nvPr/>
        </p:nvSpPr>
        <p:spPr>
          <a:xfrm>
            <a:off x="7185660" y="1333500"/>
            <a:ext cx="1836420" cy="9677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 </a:t>
            </a:r>
            <a:r>
              <a:rPr lang="pt-BR" b="1" dirty="0" smtClean="0"/>
              <a:t>SVM</a:t>
            </a:r>
            <a:r>
              <a:rPr lang="pt-BR" dirty="0" smtClean="0"/>
              <a:t> tem recursos</a:t>
            </a:r>
          </a:p>
          <a:p>
            <a:pPr algn="ctr"/>
            <a:r>
              <a:rPr lang="pt-BR" dirty="0" smtClean="0"/>
              <a:t>para ignorar valores discrepantes</a:t>
            </a:r>
            <a:endParaRPr lang="pt-BR" dirty="0"/>
          </a:p>
        </p:txBody>
      </p:sp>
      <p:sp>
        <p:nvSpPr>
          <p:cNvPr id="23" name="Retângulo 22"/>
          <p:cNvSpPr/>
          <p:nvPr/>
        </p:nvSpPr>
        <p:spPr>
          <a:xfrm>
            <a:off x="7185660" y="2392680"/>
            <a:ext cx="1836420" cy="9677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SVM</a:t>
            </a:r>
            <a:r>
              <a:rPr lang="pt-BR" dirty="0" smtClean="0"/>
              <a:t> é robusto para </a:t>
            </a:r>
            <a:r>
              <a:rPr lang="pt-BR" i="1" dirty="0" err="1" smtClean="0"/>
              <a:t>outliers</a:t>
            </a:r>
            <a:endParaRPr lang="pt-BR" i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 smtClean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 smtClean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os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44034" name="Picture 2" descr="Cats vs Dogs Image Classification using CNN.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875" y="694055"/>
            <a:ext cx="8639175" cy="3619500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https://www.linkedin.com/pulse/cats-vs-dogs-image-classification-using-cnn-piyush-pareek/?trk=public_profile_article_view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 smtClean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devem ser minhas amostras?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https://www.linkedin.com/pulse/cats-vs-dogs-image-classification-using-cnn-piyush-pareek/?trk=public_profile_article_view</a:t>
            </a:r>
            <a:endParaRPr lang="pt-BR" dirty="0"/>
          </a:p>
        </p:txBody>
      </p:sp>
      <p:pic>
        <p:nvPicPr>
          <p:cNvPr id="45058" name="Picture 2" descr="GitHub - hosamelsafty/Cats-VS-Dog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7800" y="1287356"/>
            <a:ext cx="8692034" cy="22326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endParaRPr lang="pt-BR" sz="3600" b="1" dirty="0" smtClean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devem ser minhas amostras?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137160" y="45339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https://www.linkedin.com/pulse/cats-vs-dogs-image-classification-using-cnn-piyush-pareek/?trk=public_profile_article_view</a:t>
            </a:r>
            <a:endParaRPr lang="pt-BR" dirty="0"/>
          </a:p>
        </p:txBody>
      </p:sp>
      <p:pic>
        <p:nvPicPr>
          <p:cNvPr id="46082" name="Picture 2" descr="Cats and dogs and convolutional neural networks — sub-subroutin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244600"/>
            <a:ext cx="3833511" cy="2842657"/>
          </a:xfrm>
          <a:prstGeom prst="rect">
            <a:avLst/>
          </a:prstGeom>
          <a:noFill/>
        </p:spPr>
      </p:pic>
      <p:pic>
        <p:nvPicPr>
          <p:cNvPr id="46084" name="Picture 4" descr="Dogs vs Cats Image Classification using ResNet | by Anubhav Shrimal |  Anubhav Shrimal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26161" y="1679045"/>
            <a:ext cx="3773309" cy="21224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criar um </a:t>
            </a: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pt-BR" sz="3600" b="1" dirty="0" smtClean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gerar uma base de dados...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7106" name="AutoShape 2" descr="Estruturas Condicionais e de Repetiçã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7108" name="AutoShape 4" descr="Estruturas Condicionais e de Repetiçã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7110" name="Picture 6" descr="Pasta Windows Png - Free Transparent PNG Download - PNGke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956" y="1213380"/>
            <a:ext cx="3028800" cy="20462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Serviços de </a:t>
            </a: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DATASETs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pt-BR" sz="3600" b="1" dirty="0" smtClean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i="0" u="none" strike="noStrike" cap="none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Bases de dados disponíveis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Título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5" name="Subtítulo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1026" name="Picture 2" descr="Top 5 Sources For Analytics and Machine Learning Datasets - Great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15152"/>
            <a:ext cx="7132320" cy="39283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6" name="Picture 4" descr="Machine Learning – Support Vector Machines | Computer Science: Sourc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95855" y="1848004"/>
            <a:ext cx="2846705" cy="30421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564</Words>
  <PresentationFormat>Apresentação na tela (16:9)</PresentationFormat>
  <Paragraphs>165</Paragraphs>
  <Slides>25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Arial Narrow</vt:lpstr>
      <vt:lpstr>Simple Light</vt:lpstr>
      <vt:lpstr>Slide 1</vt:lpstr>
      <vt:lpstr>Slide 2</vt:lpstr>
      <vt:lpstr> </vt:lpstr>
      <vt:lpstr> </vt:lpstr>
      <vt:lpstr> </vt:lpstr>
      <vt:lpstr> </vt:lpstr>
      <vt:lpstr> </vt:lpstr>
      <vt:lpstr> </vt:lpstr>
      <vt:lpstr>Slide 9</vt:lpstr>
      <vt:lpstr> </vt:lpstr>
      <vt:lpstr> </vt:lpstr>
      <vt:lpstr> </vt:lpstr>
      <vt:lpstr>Slide 13</vt:lpstr>
      <vt:lpstr> </vt:lpstr>
      <vt:lpstr> </vt:lpstr>
      <vt:lpstr>Slide 16</vt:lpstr>
      <vt:lpstr> </vt:lpstr>
      <vt:lpstr>Slide 18</vt:lpstr>
      <vt:lpstr> </vt:lpstr>
      <vt:lpstr> </vt:lpstr>
      <vt:lpstr> </vt:lpstr>
      <vt:lpstr> </vt:lpstr>
      <vt:lpstr> </vt:lpstr>
      <vt:lpstr>Slide 24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98</cp:revision>
  <dcterms:modified xsi:type="dcterms:W3CDTF">2022-03-25T13:06:23Z</dcterms:modified>
</cp:coreProperties>
</file>